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2292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29.08.2023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29.08.2023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29.08.2023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29.08.2023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6857999" cy="91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9530845"/>
              </p:ext>
            </p:extLst>
          </p:nvPr>
        </p:nvGraphicFramePr>
        <p:xfrm>
          <a:off x="44624" y="1192195"/>
          <a:ext cx="6840760" cy="7538979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512168"/>
                <a:gridCol w="5328592"/>
              </a:tblGrid>
              <a:tr h="367589">
                <a:tc>
                  <a:txBody>
                    <a:bodyPr/>
                    <a:lstStyle/>
                    <a:p>
                      <a:pPr marL="291465" indent="-291465" algn="ctr">
                        <a:lnSpc>
                          <a:spcPct val="107000"/>
                        </a:lnSpc>
                        <a:spcAft>
                          <a:spcPts val="1000"/>
                        </a:spcAft>
                        <a:tabLst>
                          <a:tab pos="7084695" algn="l"/>
                        </a:tabLs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Calibri"/>
                        </a:rPr>
                        <a:t>Время	Время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1465" indent="-291465" algn="ctr">
                        <a:lnSpc>
                          <a:spcPct val="107000"/>
                        </a:lnSpc>
                        <a:spcAft>
                          <a:spcPts val="1000"/>
                        </a:spcAft>
                        <a:tabLst>
                          <a:tab pos="7084695" algn="l"/>
                        </a:tabLs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Calibri"/>
                        </a:rPr>
                        <a:t>Режимный момент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5021">
                <a:tc>
                  <a:txBody>
                    <a:bodyPr/>
                    <a:lstStyle/>
                    <a:p>
                      <a:pPr marL="291465" indent="-291465" algn="ctr">
                        <a:lnSpc>
                          <a:spcPct val="107000"/>
                        </a:lnSpc>
                        <a:spcAft>
                          <a:spcPts val="1000"/>
                        </a:spcAft>
                        <a:tabLst>
                          <a:tab pos="7084695" algn="l"/>
                        </a:tabLs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Calibri"/>
                        </a:rPr>
                        <a:t>7.30 – 8.20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Приход детей, свободная игра, самостоятельная деятельность, индивидуальная работа</a:t>
                      </a:r>
                      <a:endParaRPr lang="ru-RU" sz="16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3794">
                <a:tc>
                  <a:txBody>
                    <a:bodyPr/>
                    <a:lstStyle/>
                    <a:p>
                      <a:pPr marL="291465" indent="-291465" algn="ctr">
                        <a:lnSpc>
                          <a:spcPct val="107000"/>
                        </a:lnSpc>
                        <a:spcAft>
                          <a:spcPts val="1000"/>
                        </a:spcAft>
                        <a:tabLst>
                          <a:tab pos="7084695" algn="l"/>
                        </a:tabLs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Calibri"/>
                        </a:rPr>
                        <a:t>8.20 – 8.30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1465" indent="-291465" algn="l">
                        <a:lnSpc>
                          <a:spcPct val="107000"/>
                        </a:lnSpc>
                        <a:spcAft>
                          <a:spcPts val="1000"/>
                        </a:spcAft>
                        <a:tabLst>
                          <a:tab pos="7084695" algn="l"/>
                        </a:tabLs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Calibri"/>
                        </a:rPr>
                        <a:t>Утренняя гимнастика 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3794">
                <a:tc>
                  <a:txBody>
                    <a:bodyPr/>
                    <a:lstStyle/>
                    <a:p>
                      <a:pPr marL="291465" indent="-291465" algn="ctr">
                        <a:lnSpc>
                          <a:spcPct val="107000"/>
                        </a:lnSpc>
                        <a:spcAft>
                          <a:spcPts val="1000"/>
                        </a:spcAft>
                        <a:tabLst>
                          <a:tab pos="7084695" algn="l"/>
                        </a:tabLs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Calibri"/>
                        </a:rPr>
                        <a:t>8.30-8.40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1465" indent="-291465" algn="l">
                        <a:lnSpc>
                          <a:spcPct val="107000"/>
                        </a:lnSpc>
                        <a:spcAft>
                          <a:spcPts val="1000"/>
                        </a:spcAft>
                        <a:tabLst>
                          <a:tab pos="7084695" algn="l"/>
                        </a:tabLs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Calibri"/>
                        </a:rPr>
                        <a:t>Подготовка к завтраку, завтрак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3794">
                <a:tc>
                  <a:txBody>
                    <a:bodyPr/>
                    <a:lstStyle/>
                    <a:p>
                      <a:pPr marL="291465" indent="-291465" algn="ctr">
                        <a:lnSpc>
                          <a:spcPct val="107000"/>
                        </a:lnSpc>
                        <a:spcAft>
                          <a:spcPts val="1000"/>
                        </a:spcAft>
                        <a:tabLst>
                          <a:tab pos="7084695" algn="l"/>
                        </a:tabLs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Calibri"/>
                        </a:rPr>
                        <a:t>8.50 – 9.00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1465" indent="-291465" algn="l">
                        <a:lnSpc>
                          <a:spcPct val="107000"/>
                        </a:lnSpc>
                        <a:spcAft>
                          <a:spcPts val="1000"/>
                        </a:spcAft>
                        <a:tabLst>
                          <a:tab pos="7084695" algn="l"/>
                        </a:tabLs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Calibri"/>
                        </a:rPr>
                        <a:t>Самостоятельная /игровая  деятельность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7589">
                <a:tc>
                  <a:txBody>
                    <a:bodyPr/>
                    <a:lstStyle/>
                    <a:p>
                      <a:pPr marL="291465" indent="-291465" algn="ctr">
                        <a:lnSpc>
                          <a:spcPct val="107000"/>
                        </a:lnSpc>
                        <a:spcAft>
                          <a:spcPts val="1000"/>
                        </a:spcAft>
                        <a:tabLst>
                          <a:tab pos="7084695" algn="l"/>
                        </a:tabLs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Calibri"/>
                        </a:rPr>
                        <a:t>9.00 – 9.25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1465" indent="-291465" algn="l">
                        <a:lnSpc>
                          <a:spcPct val="107000"/>
                        </a:lnSpc>
                        <a:spcAft>
                          <a:spcPts val="1000"/>
                        </a:spcAft>
                        <a:tabLst>
                          <a:tab pos="7084695" algn="l"/>
                        </a:tabLs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Calibri"/>
                        </a:rPr>
                        <a:t>Совместная деятельность, труд, чтение, организация детских видов деятельности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245">
                <a:tc>
                  <a:txBody>
                    <a:bodyPr/>
                    <a:lstStyle/>
                    <a:p>
                      <a:pPr marL="291465" indent="-291465" algn="ctr">
                        <a:lnSpc>
                          <a:spcPct val="107000"/>
                        </a:lnSpc>
                        <a:spcAft>
                          <a:spcPts val="1000"/>
                        </a:spcAft>
                        <a:tabLst>
                          <a:tab pos="7084695" algn="l"/>
                        </a:tabLs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Calibri"/>
                        </a:rPr>
                        <a:t>9.25 - 9.30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1465" indent="-291465" algn="l">
                        <a:lnSpc>
                          <a:spcPct val="107000"/>
                        </a:lnSpc>
                        <a:spcAft>
                          <a:spcPts val="1000"/>
                        </a:spcAft>
                        <a:tabLst>
                          <a:tab pos="7084695" algn="l"/>
                        </a:tabLs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Calibri"/>
                        </a:rPr>
                        <a:t>Подготовка к прогулке 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3794">
                <a:tc>
                  <a:txBody>
                    <a:bodyPr/>
                    <a:lstStyle/>
                    <a:p>
                      <a:pPr marL="291465" indent="-291465" algn="ctr">
                        <a:lnSpc>
                          <a:spcPct val="107000"/>
                        </a:lnSpc>
                        <a:spcAft>
                          <a:spcPts val="1000"/>
                        </a:spcAft>
                        <a:tabLst>
                          <a:tab pos="7084695" algn="l"/>
                        </a:tabLs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Calibri"/>
                        </a:rPr>
                        <a:t>9.30 - 12.20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1465" indent="-291465" algn="l">
                        <a:lnSpc>
                          <a:spcPct val="107000"/>
                        </a:lnSpc>
                        <a:spcAft>
                          <a:spcPts val="1000"/>
                        </a:spcAft>
                        <a:tabLst>
                          <a:tab pos="7084695" algn="l"/>
                        </a:tabLs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Calibri"/>
                        </a:rPr>
                        <a:t>Прогулка, образовательная деятельность на прогулке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3794">
                <a:tc>
                  <a:txBody>
                    <a:bodyPr/>
                    <a:lstStyle/>
                    <a:p>
                      <a:pPr marL="291465" indent="-291465" algn="ctr">
                        <a:lnSpc>
                          <a:spcPct val="107000"/>
                        </a:lnSpc>
                        <a:spcAft>
                          <a:spcPts val="1000"/>
                        </a:spcAft>
                        <a:tabLst>
                          <a:tab pos="7084695" algn="l"/>
                        </a:tabLs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Calibri"/>
                        </a:rPr>
                        <a:t>12.20 - 12.35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1465" indent="-291465" algn="l">
                        <a:lnSpc>
                          <a:spcPct val="107000"/>
                        </a:lnSpc>
                        <a:spcAft>
                          <a:spcPts val="1000"/>
                        </a:spcAft>
                        <a:tabLst>
                          <a:tab pos="7084695" algn="l"/>
                        </a:tabLs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Calibri"/>
                        </a:rPr>
                        <a:t>Возвращение с прогулки, гигиенические процедуры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391">
                <a:tc>
                  <a:txBody>
                    <a:bodyPr/>
                    <a:lstStyle/>
                    <a:p>
                      <a:pPr marL="291465" indent="-291465" algn="ctr">
                        <a:lnSpc>
                          <a:spcPct val="107000"/>
                        </a:lnSpc>
                        <a:spcAft>
                          <a:spcPts val="1000"/>
                        </a:spcAft>
                        <a:tabLst>
                          <a:tab pos="7084695" algn="l"/>
                        </a:tabLs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Calibri"/>
                        </a:rPr>
                        <a:t>12.35 - 13.00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1465" indent="-291465" algn="l">
                        <a:lnSpc>
                          <a:spcPct val="107000"/>
                        </a:lnSpc>
                        <a:spcAft>
                          <a:spcPts val="1000"/>
                        </a:spcAft>
                        <a:tabLst>
                          <a:tab pos="7084695" algn="l"/>
                        </a:tabLs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Calibri"/>
                        </a:rPr>
                        <a:t>Обед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4365">
                <a:tc>
                  <a:txBody>
                    <a:bodyPr/>
                    <a:lstStyle/>
                    <a:p>
                      <a:pPr marL="291465" indent="-291465" algn="ctr">
                        <a:lnSpc>
                          <a:spcPct val="107000"/>
                        </a:lnSpc>
                        <a:spcAft>
                          <a:spcPts val="1000"/>
                        </a:spcAft>
                        <a:tabLst>
                          <a:tab pos="7084695" algn="l"/>
                        </a:tabLs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Calibri"/>
                        </a:rPr>
                        <a:t> 13.00 - 15.00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1465" indent="-291465" algn="l">
                        <a:lnSpc>
                          <a:spcPct val="107000"/>
                        </a:lnSpc>
                        <a:spcAft>
                          <a:spcPts val="1000"/>
                        </a:spcAft>
                        <a:tabLst>
                          <a:tab pos="7084695" algn="l"/>
                        </a:tabLs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Calibri"/>
                        </a:rPr>
                        <a:t>Подготовка ко сну, сон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5021">
                <a:tc>
                  <a:txBody>
                    <a:bodyPr/>
                    <a:lstStyle/>
                    <a:p>
                      <a:pPr marL="291465" indent="-291465" algn="ctr">
                        <a:lnSpc>
                          <a:spcPct val="107000"/>
                        </a:lnSpc>
                        <a:spcAft>
                          <a:spcPts val="1000"/>
                        </a:spcAft>
                        <a:tabLst>
                          <a:tab pos="7084695" algn="l"/>
                        </a:tabLs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Calibri"/>
                        </a:rPr>
                        <a:t>15.00 – 15.25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Постепенный подъем, «ленивая гимнастика», закаливающие мероприятия, гигиенические процедуры, одевание</a:t>
                      </a:r>
                      <a:endParaRPr lang="ru-RU" sz="16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2531">
                <a:tc>
                  <a:txBody>
                    <a:bodyPr/>
                    <a:lstStyle/>
                    <a:p>
                      <a:pPr marL="291465" indent="-291465" algn="ctr">
                        <a:lnSpc>
                          <a:spcPct val="107000"/>
                        </a:lnSpc>
                        <a:spcAft>
                          <a:spcPts val="1000"/>
                        </a:spcAft>
                        <a:tabLst>
                          <a:tab pos="7084695" algn="l"/>
                        </a:tabLs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Calibri"/>
                        </a:rPr>
                        <a:t>15.25 – 15.45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Самостоятельная и организованная детская деятельность. Занятия. </a:t>
                      </a:r>
                      <a:endParaRPr lang="ru-RU" sz="16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Игровая и другие виды детской деятельности.  Индивидуально - коррекционная работа</a:t>
                      </a:r>
                      <a:endParaRPr lang="ru-RU" sz="16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758">
                <a:tc>
                  <a:txBody>
                    <a:bodyPr/>
                    <a:lstStyle/>
                    <a:p>
                      <a:pPr marL="291465" indent="-291465" algn="ctr">
                        <a:lnSpc>
                          <a:spcPct val="107000"/>
                        </a:lnSpc>
                        <a:spcAft>
                          <a:spcPts val="1000"/>
                        </a:spcAft>
                        <a:tabLst>
                          <a:tab pos="7084695" algn="l"/>
                        </a:tabLs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Calibri"/>
                        </a:rPr>
                        <a:t>15.30-15.50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1465" indent="-291465" algn="l">
                        <a:lnSpc>
                          <a:spcPct val="107000"/>
                        </a:lnSpc>
                        <a:spcAft>
                          <a:spcPts val="1000"/>
                        </a:spcAft>
                        <a:tabLst>
                          <a:tab pos="7084695" algn="l"/>
                        </a:tabLs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Calibri"/>
                        </a:rPr>
                        <a:t>Полдник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52509">
                <a:tc>
                  <a:txBody>
                    <a:bodyPr/>
                    <a:lstStyle/>
                    <a:p>
                      <a:pPr marL="291465" indent="-291465" algn="ctr">
                        <a:lnSpc>
                          <a:spcPct val="107000"/>
                        </a:lnSpc>
                        <a:spcAft>
                          <a:spcPts val="1000"/>
                        </a:spcAft>
                        <a:tabLst>
                          <a:tab pos="7084695" algn="l"/>
                        </a:tabLs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Calibri"/>
                        </a:rPr>
                        <a:t>15.50-16.30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Самостоятельная и организованная детская деятельность. Занятия. Игровая и другие виды детской деятельности на прогулке Индивидуально-коррекционная работа</a:t>
                      </a:r>
                      <a:endParaRPr lang="ru-RU" sz="16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0742">
                <a:tc>
                  <a:txBody>
                    <a:bodyPr/>
                    <a:lstStyle/>
                    <a:p>
                      <a:pPr marL="291465" indent="-291465" algn="ctr">
                        <a:lnSpc>
                          <a:spcPct val="107000"/>
                        </a:lnSpc>
                        <a:spcAft>
                          <a:spcPts val="1000"/>
                        </a:spcAft>
                        <a:tabLst>
                          <a:tab pos="7084695" algn="l"/>
                        </a:tabLs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Calibri"/>
                        </a:rPr>
                        <a:t>16.30 – 17.30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1465" indent="-291465" algn="l">
                        <a:lnSpc>
                          <a:spcPct val="107000"/>
                        </a:lnSpc>
                        <a:spcAft>
                          <a:spcPts val="1000"/>
                        </a:spcAft>
                        <a:tabLst>
                          <a:tab pos="7084695" algn="l"/>
                        </a:tabLs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Calibri"/>
                        </a:rPr>
                        <a:t>Прогулка,  уход домой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342900" y="886907"/>
            <a:ext cx="207941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708501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708501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708501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708501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708501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708501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708501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708501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708501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085013" algn="l"/>
              </a:tabLst>
            </a:pPr>
            <a:r>
              <a:rPr kumimoji="0" lang="ru-RU" altLang="ru-RU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Теплый период года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710990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Леново\Desktop\1610204816_15-p-fon-dlya-rezhima-dnya-v-detskom-sadu-2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7999" cy="914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4710905"/>
              </p:ext>
            </p:extLst>
          </p:nvPr>
        </p:nvGraphicFramePr>
        <p:xfrm>
          <a:off x="476672" y="894075"/>
          <a:ext cx="6244208" cy="7147689"/>
        </p:xfrm>
        <a:graphic>
          <a:graphicData uri="http://schemas.openxmlformats.org/drawingml/2006/table">
            <a:tbl>
              <a:tblPr firstRow="1" firstCol="1" bandRow="1" bandCol="1"/>
              <a:tblGrid>
                <a:gridCol w="1296144"/>
                <a:gridCol w="4948064"/>
              </a:tblGrid>
              <a:tr h="144999">
                <a:tc>
                  <a:txBody>
                    <a:bodyPr/>
                    <a:lstStyle/>
                    <a:p>
                      <a:pPr marL="291465" indent="-291465"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7084695" algn="l"/>
                        </a:tabLs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Calibri"/>
                          <a:cs typeface="Calibri"/>
                        </a:rPr>
                        <a:t>Время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1465" indent="-291465"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7084695" algn="l"/>
                        </a:tabLs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Calibri"/>
                          <a:cs typeface="Calibri"/>
                        </a:rPr>
                        <a:t>Режимный момент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9542">
                <a:tc>
                  <a:txBody>
                    <a:bodyPr/>
                    <a:lstStyle/>
                    <a:p>
                      <a:pPr marL="291465" indent="-291465"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993140" algn="l"/>
                          <a:tab pos="7084695" algn="l"/>
                        </a:tabLst>
                      </a:pPr>
                      <a:r>
                        <a:rPr lang="ru-RU" sz="1400" b="1">
                          <a:effectLst/>
                          <a:latin typeface="Times New Roman"/>
                          <a:ea typeface="Calibri"/>
                          <a:cs typeface="Calibri"/>
                        </a:rPr>
                        <a:t>7.30-8.10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1465" indent="-291465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993140" algn="l"/>
                          <a:tab pos="7084695" algn="l"/>
                        </a:tabLs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Calibri"/>
                          <a:cs typeface="Calibri"/>
                        </a:rPr>
                        <a:t>Прием детей (на воздухе – с  учётом  погодных  условий</a:t>
                      </a:r>
                      <a:r>
                        <a:rPr lang="ru-RU" sz="1400" b="1" dirty="0" smtClean="0">
                          <a:effectLst/>
                          <a:latin typeface="Times New Roman"/>
                          <a:ea typeface="Calibri"/>
                          <a:cs typeface="Calibri"/>
                        </a:rPr>
                        <a:t>)/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91465" indent="-291465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993140" algn="l"/>
                          <a:tab pos="7084695" algn="l"/>
                        </a:tabLs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Calibri"/>
                          <a:cs typeface="Calibri"/>
                        </a:rPr>
                        <a:t>Взаимодействие с родителями / Самостоятельная деятельность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91465" indent="-291465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993140" algn="l"/>
                          <a:tab pos="7084695" algn="l"/>
                        </a:tabLs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Calibri"/>
                          <a:cs typeface="Calibri"/>
                        </a:rPr>
                        <a:t>Часть ОП, формируемая участниками образовательного процесса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0">
                <a:tc>
                  <a:txBody>
                    <a:bodyPr/>
                    <a:lstStyle/>
                    <a:p>
                      <a:pPr marL="291465" indent="-291465"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993140" algn="l"/>
                          <a:tab pos="7084695" algn="l"/>
                        </a:tabLst>
                      </a:pPr>
                      <a:r>
                        <a:rPr lang="ru-RU" sz="1400" b="1">
                          <a:effectLst/>
                          <a:latin typeface="Times New Roman"/>
                          <a:ea typeface="Calibri"/>
                          <a:cs typeface="Calibri"/>
                        </a:rPr>
                        <a:t>8.10-8.20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1465" indent="-291465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993140" algn="l"/>
                          <a:tab pos="7084695" algn="l"/>
                        </a:tabLst>
                      </a:pPr>
                      <a:r>
                        <a:rPr lang="ru-RU" sz="1400" b="1">
                          <a:effectLst/>
                          <a:latin typeface="Times New Roman"/>
                          <a:ea typeface="Calibri"/>
                          <a:cs typeface="Calibri"/>
                        </a:rPr>
                        <a:t>Утренняя гимнастика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0">
                <a:tc>
                  <a:txBody>
                    <a:bodyPr/>
                    <a:lstStyle/>
                    <a:p>
                      <a:pPr marL="291465" indent="-291465"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993140" algn="l"/>
                          <a:tab pos="7084695" algn="l"/>
                        </a:tabLst>
                      </a:pPr>
                      <a:r>
                        <a:rPr lang="ru-RU" sz="1400" b="1">
                          <a:effectLst/>
                          <a:latin typeface="Times New Roman"/>
                          <a:ea typeface="Calibri"/>
                          <a:cs typeface="Calibri"/>
                        </a:rPr>
                        <a:t>8.30-8.50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1465" indent="-291465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993140" algn="l"/>
                          <a:tab pos="7084695" algn="l"/>
                        </a:tabLst>
                      </a:pPr>
                      <a:r>
                        <a:rPr lang="ru-RU" sz="1400" b="1">
                          <a:effectLst/>
                          <a:latin typeface="Times New Roman"/>
                          <a:ea typeface="Calibri"/>
                          <a:cs typeface="Calibri"/>
                        </a:rPr>
                        <a:t>Подготовка к завтраку, завтрак. Гигиенические процедуры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0">
                <a:tc>
                  <a:txBody>
                    <a:bodyPr/>
                    <a:lstStyle/>
                    <a:p>
                      <a:pPr marL="291465" indent="-291465"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993140" algn="l"/>
                          <a:tab pos="7084695" algn="l"/>
                        </a:tabLst>
                      </a:pPr>
                      <a:r>
                        <a:rPr lang="ru-RU" sz="1400" b="1">
                          <a:effectLst/>
                          <a:latin typeface="Times New Roman"/>
                          <a:ea typeface="Calibri"/>
                          <a:cs typeface="Calibri"/>
                        </a:rPr>
                        <a:t>8.50-9.00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1465" indent="-291465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993140" algn="l"/>
                          <a:tab pos="7084695" algn="l"/>
                        </a:tabLst>
                      </a:pPr>
                      <a:r>
                        <a:rPr lang="ru-RU" sz="1400" b="1">
                          <a:effectLst/>
                          <a:latin typeface="Times New Roman"/>
                          <a:ea typeface="Calibri"/>
                          <a:cs typeface="Calibri"/>
                        </a:rPr>
                        <a:t>Часть ОП, формируемая участниками образовательного процесса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6361">
                <a:tc>
                  <a:txBody>
                    <a:bodyPr/>
                    <a:lstStyle/>
                    <a:p>
                      <a:pPr marL="291465" indent="-291465"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993140" algn="l"/>
                          <a:tab pos="7084695" algn="l"/>
                        </a:tabLs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Calibri"/>
                          <a:cs typeface="Calibri"/>
                        </a:rPr>
                        <a:t>9.00-10.50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1465" indent="-291465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993140" algn="l"/>
                          <a:tab pos="7084695" algn="l"/>
                        </a:tabLst>
                      </a:pPr>
                      <a:r>
                        <a:rPr lang="ru-RU" sz="1400" b="1">
                          <a:effectLst/>
                          <a:latin typeface="Times New Roman"/>
                          <a:ea typeface="Calibri"/>
                          <a:cs typeface="Calibri"/>
                        </a:rPr>
                        <a:t>Занятия с 10 минутными  перерывами, Часть ОП, формируемая участниками образовательного процесса. Игровая и другие виды детской деятельности.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0">
                <a:tc>
                  <a:txBody>
                    <a:bodyPr/>
                    <a:lstStyle/>
                    <a:p>
                      <a:pPr marL="291465" indent="-291465"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993140" algn="l"/>
                          <a:tab pos="7084695" algn="l"/>
                        </a:tabLst>
                      </a:pPr>
                      <a:r>
                        <a:rPr lang="ru-RU" sz="1400" b="1">
                          <a:effectLst/>
                          <a:latin typeface="Times New Roman"/>
                          <a:ea typeface="Calibri"/>
                          <a:cs typeface="Calibri"/>
                        </a:rPr>
                        <a:t>10.50-12.20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1465" indent="-291465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993140" algn="l"/>
                          <a:tab pos="7084695" algn="l"/>
                        </a:tabLst>
                      </a:pPr>
                      <a:r>
                        <a:rPr lang="ru-RU" sz="1400" b="1">
                          <a:effectLst/>
                          <a:latin typeface="Times New Roman"/>
                          <a:ea typeface="Calibri"/>
                          <a:cs typeface="Calibri"/>
                        </a:rPr>
                        <a:t>Подготовка к прогулке, Прогулка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0">
                <a:tc>
                  <a:txBody>
                    <a:bodyPr/>
                    <a:lstStyle/>
                    <a:p>
                      <a:pPr marL="291465" indent="-291465"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993140" algn="l"/>
                          <a:tab pos="7084695" algn="l"/>
                        </a:tabLst>
                      </a:pPr>
                      <a:r>
                        <a:rPr lang="ru-RU" sz="1400" b="1">
                          <a:effectLst/>
                          <a:latin typeface="Times New Roman"/>
                          <a:ea typeface="Calibri"/>
                          <a:cs typeface="Calibri"/>
                        </a:rPr>
                        <a:t>12.10-12.20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1465" indent="-291465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993140" algn="l"/>
                          <a:tab pos="7084695" algn="l"/>
                        </a:tabLst>
                      </a:pPr>
                      <a:r>
                        <a:rPr lang="ru-RU" sz="1400" b="1">
                          <a:effectLst/>
                          <a:latin typeface="Times New Roman"/>
                          <a:ea typeface="Calibri"/>
                          <a:cs typeface="Calibri"/>
                        </a:rPr>
                        <a:t>Возвращение с прогулки, гигиенические процедуры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0">
                <a:tc>
                  <a:txBody>
                    <a:bodyPr/>
                    <a:lstStyle/>
                    <a:p>
                      <a:pPr marL="291465" indent="-291465"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993140" algn="l"/>
                          <a:tab pos="7084695" algn="l"/>
                        </a:tabLst>
                      </a:pPr>
                      <a:r>
                        <a:rPr lang="ru-RU" sz="1400" b="1">
                          <a:effectLst/>
                          <a:latin typeface="Times New Roman"/>
                          <a:ea typeface="Calibri"/>
                          <a:cs typeface="Calibri"/>
                        </a:rPr>
                        <a:t>12.20-12.</a:t>
                      </a:r>
                      <a:r>
                        <a:rPr lang="ru-RU" sz="1400" b="1" cap="all" baseline="30000"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400" b="1">
                          <a:effectLst/>
                          <a:latin typeface="Times New Roman"/>
                          <a:ea typeface="Calibri"/>
                          <a:cs typeface="Calibri"/>
                        </a:rPr>
                        <a:t>45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1465" indent="-291465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993140" algn="l"/>
                          <a:tab pos="7084695" algn="l"/>
                        </a:tabLst>
                      </a:pPr>
                      <a:r>
                        <a:rPr lang="ru-RU" sz="1400" b="1">
                          <a:effectLst/>
                          <a:latin typeface="Times New Roman"/>
                          <a:ea typeface="Calibri"/>
                          <a:cs typeface="Calibri"/>
                        </a:rPr>
                        <a:t>Подготовка к обеду, обед. Гигиенические процедуры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0">
                <a:tc>
                  <a:txBody>
                    <a:bodyPr/>
                    <a:lstStyle/>
                    <a:p>
                      <a:pPr marL="291465" indent="-291465"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993140" algn="l"/>
                          <a:tab pos="7084695" algn="l"/>
                        </a:tabLst>
                      </a:pPr>
                      <a:r>
                        <a:rPr lang="ru-RU" sz="1400" b="1">
                          <a:effectLst/>
                          <a:latin typeface="Times New Roman"/>
                          <a:ea typeface="Calibri"/>
                          <a:cs typeface="Calibri"/>
                        </a:rPr>
                        <a:t>12.45-15.00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1465" indent="-291465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7084695" algn="l"/>
                        </a:tabLst>
                      </a:pPr>
                      <a:r>
                        <a:rPr lang="ru-RU" sz="1400" b="1">
                          <a:effectLst/>
                          <a:latin typeface="Times New Roman"/>
                          <a:ea typeface="Calibri"/>
                          <a:cs typeface="Calibri"/>
                        </a:rPr>
                        <a:t>Дневной сон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6361">
                <a:tc>
                  <a:txBody>
                    <a:bodyPr/>
                    <a:lstStyle/>
                    <a:p>
                      <a:pPr marL="291465" indent="-291465"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993140" algn="l"/>
                          <a:tab pos="7084695" algn="l"/>
                        </a:tabLst>
                      </a:pPr>
                      <a:r>
                        <a:rPr lang="ru-RU" sz="1400" b="1">
                          <a:effectLst/>
                          <a:latin typeface="Times New Roman"/>
                          <a:ea typeface="Calibri"/>
                          <a:cs typeface="Calibri"/>
                        </a:rPr>
                        <a:t>15.00-15.15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1465" indent="-291465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7084695" algn="l"/>
                        </a:tabLst>
                      </a:pPr>
                      <a:r>
                        <a:rPr lang="ru-RU" sz="1400" b="1">
                          <a:effectLst/>
                          <a:latin typeface="Times New Roman"/>
                          <a:ea typeface="Calibri"/>
                          <a:cs typeface="Calibri"/>
                        </a:rPr>
                        <a:t>Постепенный подъем, «ленивая гимнастика», закаливающие мероприятия, гигиенические процедуры, одевание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9542">
                <a:tc>
                  <a:txBody>
                    <a:bodyPr/>
                    <a:lstStyle/>
                    <a:p>
                      <a:pPr marL="291465" indent="-291465"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993140" algn="l"/>
                          <a:tab pos="7084695" algn="l"/>
                        </a:tabLst>
                      </a:pPr>
                      <a:r>
                        <a:rPr lang="ru-RU" sz="1400" b="1">
                          <a:effectLst/>
                          <a:latin typeface="Times New Roman"/>
                          <a:ea typeface="Calibri"/>
                          <a:cs typeface="Calibri"/>
                        </a:rPr>
                        <a:t>15.15-15.40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1465" indent="-291465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7084695" algn="l"/>
                        </a:tabLst>
                      </a:pPr>
                      <a:r>
                        <a:rPr lang="ru-RU" sz="1400" b="1">
                          <a:effectLst/>
                          <a:latin typeface="Times New Roman"/>
                          <a:ea typeface="Calibri"/>
                          <a:cs typeface="Calibri"/>
                        </a:rPr>
                        <a:t>Самостоятельная и организованная детская деятельность. НОД. 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91465" indent="-291465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7084695" algn="l"/>
                        </a:tabLst>
                      </a:pPr>
                      <a:r>
                        <a:rPr lang="ru-RU" sz="1400" b="1">
                          <a:effectLst/>
                          <a:latin typeface="Times New Roman"/>
                          <a:ea typeface="Calibri"/>
                          <a:cs typeface="Calibri"/>
                        </a:rPr>
                        <a:t>Игровая и другие виды детской деятельности. Индивидуально-коррекционная работа. Часть ОП, формируемая участниками образовательного процесса.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80">
                <a:tc>
                  <a:txBody>
                    <a:bodyPr/>
                    <a:lstStyle/>
                    <a:p>
                      <a:pPr marL="291465" indent="-291465"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993140" algn="l"/>
                          <a:tab pos="7084695" algn="l"/>
                        </a:tabLst>
                      </a:pPr>
                      <a:r>
                        <a:rPr lang="ru-RU" sz="1400" b="1">
                          <a:effectLst/>
                          <a:latin typeface="Times New Roman"/>
                          <a:ea typeface="Calibri"/>
                          <a:cs typeface="Calibri"/>
                        </a:rPr>
                        <a:t>15.40-16.00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1465" indent="-291465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993140" algn="l"/>
                          <a:tab pos="7084695" algn="l"/>
                        </a:tabLst>
                      </a:pPr>
                      <a:r>
                        <a:rPr lang="ru-RU" sz="1400" b="1">
                          <a:effectLst/>
                          <a:latin typeface="Times New Roman"/>
                          <a:ea typeface="Calibri"/>
                          <a:cs typeface="Calibri"/>
                        </a:rPr>
                        <a:t>Подготовка к полднику. Полдник.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9542">
                <a:tc>
                  <a:txBody>
                    <a:bodyPr/>
                    <a:lstStyle/>
                    <a:p>
                      <a:pPr marL="291465" indent="-291465"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993140" algn="l"/>
                          <a:tab pos="7084695" algn="l"/>
                        </a:tabLst>
                      </a:pPr>
                      <a:r>
                        <a:rPr lang="ru-RU" sz="1400" b="1">
                          <a:effectLst/>
                          <a:latin typeface="Times New Roman"/>
                          <a:ea typeface="Calibri"/>
                          <a:cs typeface="Calibri"/>
                        </a:rPr>
                        <a:t>16.00-16.30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1465" indent="-291465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7084695" algn="l"/>
                        </a:tabLst>
                      </a:pPr>
                      <a:r>
                        <a:rPr lang="ru-RU" sz="1400" b="1">
                          <a:effectLst/>
                          <a:latin typeface="Times New Roman"/>
                          <a:ea typeface="Calibri"/>
                          <a:cs typeface="Calibri"/>
                        </a:rPr>
                        <a:t>Самостоятельная и организованная детская деятельность. Занятия. Игровая и другие виды детской деятельности. Индивидуально-коррекционная работа. Часть ОП, формируемая участниками образовательного процесса.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6361">
                <a:tc>
                  <a:txBody>
                    <a:bodyPr/>
                    <a:lstStyle/>
                    <a:p>
                      <a:pPr marL="291465" indent="-291465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993140" algn="l"/>
                          <a:tab pos="7084695" algn="l"/>
                        </a:tabLst>
                      </a:pPr>
                      <a:r>
                        <a:rPr lang="ru-RU" sz="1400" b="1">
                          <a:effectLst/>
                          <a:latin typeface="Times New Roman"/>
                          <a:ea typeface="Calibri"/>
                          <a:cs typeface="Calibri"/>
                        </a:rPr>
                        <a:t>16.30-17.30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1465" indent="-291465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993140" algn="l"/>
                          <a:tab pos="7084695" algn="l"/>
                        </a:tabLs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Calibri"/>
                          <a:cs typeface="Calibri"/>
                        </a:rPr>
                        <a:t>Подготовка к прогулке, прогулка/  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91465" indent="-291465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993140" algn="l"/>
                          <a:tab pos="7084695" algn="l"/>
                        </a:tabLs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Calibri"/>
                          <a:cs typeface="Calibri"/>
                        </a:rPr>
                        <a:t>Взаимодействие с родителями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764704" y="555521"/>
            <a:ext cx="2952328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993775" algn="l"/>
                <a:tab pos="708501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993775" algn="l"/>
                <a:tab pos="708501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993775" algn="l"/>
                <a:tab pos="708501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993775" algn="l"/>
                <a:tab pos="708501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993775" algn="l"/>
                <a:tab pos="708501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993775" algn="l"/>
                <a:tab pos="708501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993775" algn="l"/>
                <a:tab pos="708501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993775" algn="l"/>
                <a:tab pos="708501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993775" algn="l"/>
                <a:tab pos="708501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93775" algn="l"/>
                <a:tab pos="7085013" algn="l"/>
              </a:tabLst>
            </a:pPr>
            <a:r>
              <a:rPr kumimoji="0" lang="ru-RU" altLang="ru-RU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Холодный период года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687720" y="179512"/>
            <a:ext cx="2186817" cy="461665"/>
          </a:xfrm>
          <a:prstGeom prst="rect">
            <a:avLst/>
          </a:prstGeom>
        </p:spPr>
        <p:txBody>
          <a:bodyPr wrap="none">
            <a:prstTxWarp prst="textInflateBottom">
              <a:avLst/>
            </a:prstTxWarp>
            <a:spAutoFit/>
          </a:bodyPr>
          <a:lstStyle/>
          <a:p>
            <a:r>
              <a:rPr lang="ru-RU" sz="2400" b="1" i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РЕЖИМ  ДНЯ</a:t>
            </a:r>
            <a:endParaRPr lang="ru-RU" sz="24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620053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345</Words>
  <Application>Microsoft Office PowerPoint</Application>
  <PresentationFormat>Экран (4:3)</PresentationFormat>
  <Paragraphs>70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Леново</dc:creator>
  <cp:lastModifiedBy>Леново</cp:lastModifiedBy>
  <cp:revision>2</cp:revision>
  <dcterms:created xsi:type="dcterms:W3CDTF">2023-08-29T06:12:06Z</dcterms:created>
  <dcterms:modified xsi:type="dcterms:W3CDTF">2023-08-29T08:01:30Z</dcterms:modified>
</cp:coreProperties>
</file>